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9756775" cx="13003200"/>
  <p:notesSz cx="6858000" cy="9144000"/>
  <p:embeddedFontLst>
    <p:embeddedFont>
      <p:font typeface="Cabin"/>
      <p:regular r:id="rId12"/>
      <p:bold r:id="rId13"/>
      <p:italic r:id="rId14"/>
      <p:bold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abin-bold.fntdata"/><Relationship Id="rId12" Type="http://schemas.openxmlformats.org/officeDocument/2006/relationships/font" Target="fonts/Cabin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abin-boldItalic.fntdata"/><Relationship Id="rId14" Type="http://schemas.openxmlformats.org/officeDocument/2006/relationships/font" Target="fonts/Cabin-italic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346" lvl="1" marL="298447" marR="0" rtl="0" algn="ct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698" lvl="2" marL="596898" marR="0" rtl="0" algn="ct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346" lvl="3" marL="895346" marR="0" rtl="0" algn="ct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2693" lvl="4" marL="1193793" marR="0" rtl="0" algn="ct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343" lvl="5" marL="1492243" marR="0" rtl="0" algn="l">
              <a:spcBef>
                <a:spcPts val="0"/>
              </a:spcBef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689" lvl="6" marL="1790689" marR="0" rtl="0" algn="l">
              <a:spcBef>
                <a:spcPts val="0"/>
              </a:spcBef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337" lvl="7" marL="2089138" marR="0" rtl="0" algn="l">
              <a:spcBef>
                <a:spcPts val="0"/>
              </a:spcBef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2687" lvl="8" marL="2387587" marR="0" rtl="0" algn="l">
              <a:spcBef>
                <a:spcPts val="0"/>
              </a:spcBef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346" lvl="1" marL="298447" marR="0" rtl="0" algn="ct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698" lvl="2" marL="596898" marR="0" rtl="0" algn="ct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346" lvl="3" marL="895346" marR="0" rtl="0" algn="ct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2693" lvl="4" marL="1193793" marR="0" rtl="0" algn="ct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343" lvl="5" marL="1492243" marR="0" rtl="0" algn="l">
              <a:spcBef>
                <a:spcPts val="0"/>
              </a:spcBef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689" lvl="6" marL="1790689" marR="0" rtl="0" algn="l">
              <a:spcBef>
                <a:spcPts val="0"/>
              </a:spcBef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337" lvl="7" marL="2089138" marR="0" rtl="0" algn="l">
              <a:spcBef>
                <a:spcPts val="0"/>
              </a:spcBef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2687" lvl="8" marL="2387587" marR="0" rtl="0" algn="l">
              <a:spcBef>
                <a:spcPts val="0"/>
              </a:spcBef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4587" y="685800"/>
            <a:ext cx="45688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346" lvl="1" marL="298447" marR="0" rtl="0" algn="ct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698" lvl="2" marL="596898" marR="0" rtl="0" algn="ct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346" lvl="3" marL="895346" marR="0" rtl="0" algn="ct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2693" lvl="4" marL="1193793" marR="0" rtl="0" algn="ct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343" lvl="5" marL="1492243" marR="0" rtl="0" algn="l">
              <a:spcBef>
                <a:spcPts val="0"/>
              </a:spcBef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689" lvl="6" marL="1790689" marR="0" rtl="0" algn="l">
              <a:spcBef>
                <a:spcPts val="0"/>
              </a:spcBef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337" lvl="7" marL="2089138" marR="0" rtl="0" algn="l">
              <a:spcBef>
                <a:spcPts val="0"/>
              </a:spcBef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2687" lvl="8" marL="2387587" marR="0" rtl="0" algn="l">
              <a:spcBef>
                <a:spcPts val="0"/>
              </a:spcBef>
              <a:buNone/>
              <a:defRPr b="0" i="0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1144587" y="685800"/>
            <a:ext cx="45688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x="1144587" y="685800"/>
            <a:ext cx="45688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x="1144587" y="685800"/>
            <a:ext cx="45688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1144587" y="685800"/>
            <a:ext cx="45688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144587" y="685800"/>
            <a:ext cx="45688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4587" y="685800"/>
            <a:ext cx="4568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4587" y="685800"/>
            <a:ext cx="4568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1269850" y="5030839"/>
            <a:ext cx="10463524" cy="11306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8363" lvl="0" marL="318363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70686" lvl="1" marL="689786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3005" lvl="2" marL="1061206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15691" lvl="3" marL="1485692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1075" lvl="4" marL="1910175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3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431541" y="963937"/>
            <a:ext cx="10404753" cy="1239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3E92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with Captio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x="5084142" y="2573383"/>
            <a:ext cx="7268275" cy="61416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8363" lvl="0" marL="318363" marR="0" rtl="0" algn="ct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70686" lvl="1" marL="689786" marR="0" rtl="0" algn="ctr">
              <a:spcBef>
                <a:spcPts val="0"/>
              </a:spcBef>
              <a:spcAft>
                <a:spcPts val="0"/>
              </a:spcAft>
              <a:buNone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3005" lvl="2" marL="1061206" marR="0" rtl="0" algn="ctr">
              <a:spcBef>
                <a:spcPts val="0"/>
              </a:spcBef>
              <a:spcAft>
                <a:spcPts val="0"/>
              </a:spcAft>
              <a:buNone/>
              <a:defRPr b="0" i="0" sz="2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15691" lvl="3" marL="1485692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1075" lvl="4" marL="1910175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31541" y="2573383"/>
            <a:ext cx="4497053" cy="61416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350" lvl="0" marL="2774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5381" lvl="1" marL="42448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0768" lvl="2" marL="84896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50" lvl="3" marL="127345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8832" lvl="4" marL="169793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516" lvl="5" marL="212241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899" lvl="6" marL="2546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2282" lvl="7" marL="297138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4964" lvl="8" marL="339586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31541" y="963937"/>
            <a:ext cx="10404753" cy="1239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3E92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mparis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x="650795" y="2183528"/>
            <a:ext cx="5744462" cy="909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2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5381" lvl="1" marL="42448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0768" lvl="2" marL="84896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50" lvl="3" marL="127345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8832" lvl="4" marL="169793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516" lvl="5" marL="212241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1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899" lvl="6" marL="2546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1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2282" lvl="7" marL="297138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1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4964" lvl="8" marL="339586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1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650795" y="3093458"/>
            <a:ext cx="5744462" cy="56215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8363" lvl="0" marL="318363" marR="0" rtl="0" algn="ctr">
              <a:spcBef>
                <a:spcPts val="0"/>
              </a:spcBef>
              <a:spcAft>
                <a:spcPts val="0"/>
              </a:spcAft>
              <a:buNone/>
              <a:defRPr b="0" i="0" sz="2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70686" lvl="1" marL="689786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3005" lvl="2" marL="1061206" marR="0" rtl="0" algn="ctr">
              <a:spcBef>
                <a:spcPts val="0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15691" lvl="3" marL="1485692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1075" lvl="4" marL="1910175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3" type="body"/>
          </p:nvPr>
        </p:nvSpPr>
        <p:spPr>
          <a:xfrm>
            <a:off x="6604786" y="2183528"/>
            <a:ext cx="5747634" cy="909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2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5381" lvl="1" marL="42448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0768" lvl="2" marL="84896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50" lvl="3" marL="127345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8832" lvl="4" marL="169793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516" lvl="5" marL="212241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1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899" lvl="6" marL="2546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1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2282" lvl="7" marL="297138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1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4964" lvl="8" marL="339586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1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4" type="body"/>
          </p:nvPr>
        </p:nvSpPr>
        <p:spPr>
          <a:xfrm>
            <a:off x="6604786" y="3093458"/>
            <a:ext cx="5747634" cy="56215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8363" lvl="0" marL="318363" marR="0" rtl="0" algn="ctr">
              <a:spcBef>
                <a:spcPts val="0"/>
              </a:spcBef>
              <a:spcAft>
                <a:spcPts val="0"/>
              </a:spcAft>
              <a:buNone/>
              <a:defRPr b="0" i="0" sz="2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70686" lvl="1" marL="689786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3005" lvl="2" marL="1061206" marR="0" rtl="0" algn="ctr">
              <a:spcBef>
                <a:spcPts val="0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15691" lvl="3" marL="1485692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1075" lvl="4" marL="1910175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x="431541" y="963937"/>
            <a:ext cx="10404753" cy="1239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3E92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" type="subTitle"/>
          </p:nvPr>
        </p:nvSpPr>
        <p:spPr>
          <a:xfrm>
            <a:off x="1950800" y="5529480"/>
            <a:ext cx="9101614" cy="2493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3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5381" lvl="1" marL="42448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3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0768" lvl="2" marL="84896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3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50" lvl="3" marL="127345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3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8832" lvl="4" marL="169793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3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516" lvl="5" marL="212241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0" i="0" sz="3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899" lvl="6" marL="2546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0" i="0" sz="3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2282" lvl="7" marL="297138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0" i="0" sz="3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4964" lvl="8" marL="339586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0" i="0" sz="3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431541" y="963937"/>
            <a:ext cx="10404753" cy="1239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3E92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1026988" y="6269494"/>
            <a:ext cx="11052412" cy="19373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700" u="none" cap="none" strike="noStrike">
                <a:solidFill>
                  <a:srgbClr val="3E92A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1026988" y="4135196"/>
            <a:ext cx="11052412" cy="213429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5381" lvl="1" marL="42448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0768" lvl="2" marL="84896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50" lvl="3" marL="127345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8832" lvl="4" marL="169793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516" lvl="5" marL="212241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0" i="0" sz="13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899" lvl="6" marL="2546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0" i="0" sz="13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2282" lvl="7" marL="297138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0" i="0" sz="13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4964" lvl="8" marL="339586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0" i="0" sz="13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" type="body"/>
          </p:nvPr>
        </p:nvSpPr>
        <p:spPr>
          <a:xfrm>
            <a:off x="1269850" y="5030839"/>
            <a:ext cx="5155570" cy="11306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8363" lvl="0" marL="318363" marR="0" rtl="0" algn="ctr">
              <a:spcBef>
                <a:spcPts val="0"/>
              </a:spcBef>
              <a:spcAft>
                <a:spcPts val="0"/>
              </a:spcAft>
              <a:buNone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70686" lvl="1" marL="689786" marR="0" rtl="0" algn="ctr">
              <a:spcBef>
                <a:spcPts val="0"/>
              </a:spcBef>
              <a:spcAft>
                <a:spcPts val="0"/>
              </a:spcAft>
              <a:buNone/>
              <a:defRPr b="0" i="0" sz="2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3005" lvl="2" marL="1061206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15691" lvl="3" marL="1485692" marR="0" rtl="0" algn="ctr">
              <a:spcBef>
                <a:spcPts val="0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1075" lvl="4" marL="1910175" marR="0" rtl="0" algn="ctr">
              <a:spcBef>
                <a:spcPts val="0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577800" y="5030839"/>
            <a:ext cx="5155570" cy="11306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8363" lvl="0" marL="318363" marR="0" rtl="0" algn="ctr">
              <a:spcBef>
                <a:spcPts val="0"/>
              </a:spcBef>
              <a:spcAft>
                <a:spcPts val="0"/>
              </a:spcAft>
              <a:buNone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70686" lvl="1" marL="689786" marR="0" rtl="0" algn="ctr">
              <a:spcBef>
                <a:spcPts val="0"/>
              </a:spcBef>
              <a:spcAft>
                <a:spcPts val="0"/>
              </a:spcAft>
              <a:buNone/>
              <a:defRPr b="0" i="0" sz="2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3005" lvl="2" marL="1061206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15691" lvl="3" marL="1485692" marR="0" rtl="0" algn="ctr">
              <a:spcBef>
                <a:spcPts val="0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1075" lvl="4" marL="1910175" marR="0" rtl="0" algn="ctr">
              <a:spcBef>
                <a:spcPts val="0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2" name="Shape 42"/>
          <p:cNvSpPr txBox="1"/>
          <p:nvPr>
            <p:ph type="title"/>
          </p:nvPr>
        </p:nvSpPr>
        <p:spPr>
          <a:xfrm>
            <a:off x="431541" y="963937"/>
            <a:ext cx="10404753" cy="1239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3E92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with 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2440368" y="7281664"/>
            <a:ext cx="7801611" cy="80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3E92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5" name="Shape 45"/>
          <p:cNvSpPr/>
          <p:nvPr>
            <p:ph idx="2" type="pic"/>
          </p:nvPr>
        </p:nvSpPr>
        <p:spPr>
          <a:xfrm>
            <a:off x="2440368" y="1428233"/>
            <a:ext cx="7801611" cy="5853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5381" lvl="1" marL="42448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0768" lvl="2" marL="84896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2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50" lvl="3" marL="127345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8832" lvl="4" marL="169793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516" lvl="5" marL="212241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899" lvl="6" marL="2546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2282" lvl="7" marL="297138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4964" lvl="8" marL="339586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Comparis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650795" y="2183532"/>
            <a:ext cx="5744462" cy="909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6346" lvl="1" marL="29844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2698" lvl="2" marL="59689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6346" lvl="3" marL="89534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2693" lvl="4" marL="119379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6343" lvl="5" marL="149224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1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689" lvl="6" marL="1790689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1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337" lvl="7" marL="208913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1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2687" lvl="8" marL="238758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1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650795" y="3093458"/>
            <a:ext cx="5744462" cy="56215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8363" lvl="0" marL="318363" marR="0" rtl="0" algn="ct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70686" lvl="1" marL="689786" marR="0" rtl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3005" lvl="2" marL="1061206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15691" lvl="3" marL="1485692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1075" lvl="4" marL="1910175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6604789" y="2183532"/>
            <a:ext cx="5747634" cy="909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6346" lvl="1" marL="29844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2698" lvl="2" marL="59689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6346" lvl="3" marL="89534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2693" lvl="4" marL="119379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6343" lvl="5" marL="149224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1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689" lvl="6" marL="1790689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1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337" lvl="7" marL="208913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1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2687" lvl="8" marL="238758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b="1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6604789" y="3093458"/>
            <a:ext cx="5747634" cy="56215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8363" lvl="0" marL="318363" marR="0" rtl="0" algn="ct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70686" lvl="1" marL="689786" marR="0" rtl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3005" lvl="2" marL="1061206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15691" lvl="3" marL="1485692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1075" lvl="4" marL="1910175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1" name="Shape 51"/>
          <p:cNvSpPr txBox="1"/>
          <p:nvPr>
            <p:ph type="title"/>
          </p:nvPr>
        </p:nvSpPr>
        <p:spPr>
          <a:xfrm>
            <a:off x="431541" y="963937"/>
            <a:ext cx="10404753" cy="1239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3E92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png"/><Relationship Id="rId2" Type="http://schemas.openxmlformats.org/officeDocument/2006/relationships/image" Target="../media/image0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041273" y="508168"/>
            <a:ext cx="8063515" cy="24137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THE OCEAN IS TELLING US ABOUT CLIMATE CHANGE | APRIL 23, 2013</a:t>
            </a: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10893600" cy="964802"/>
          </a:xfrm>
          <a:prstGeom prst="rect">
            <a:avLst/>
          </a:prstGeom>
          <a:solidFill>
            <a:srgbClr val="479DB3">
              <a:alpha val="4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r>
              <a:t/>
            </a:r>
            <a:endParaRPr b="0" i="0" sz="4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10836293" y="-7337"/>
            <a:ext cx="2171435" cy="2210520"/>
          </a:xfrm>
          <a:prstGeom prst="rect">
            <a:avLst/>
          </a:prstGeom>
          <a:solidFill>
            <a:srgbClr val="479DB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r>
              <a:t/>
            </a:r>
            <a:endParaRPr b="0" i="0" sz="4300" u="none" cap="none" strike="noStrike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088852" y="1237386"/>
            <a:ext cx="1634431" cy="6946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9852877" y="8971539"/>
            <a:ext cx="7330468" cy="24137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 INITIATIVE OF</a:t>
            </a:r>
          </a:p>
        </p:txBody>
      </p:sp>
      <p:sp>
        <p:nvSpPr>
          <p:cNvPr id="15" name="Shape 15"/>
          <p:cNvSpPr/>
          <p:nvPr/>
        </p:nvSpPr>
        <p:spPr>
          <a:xfrm>
            <a:off x="9452020" y="8702393"/>
            <a:ext cx="3601520" cy="1074137"/>
          </a:xfrm>
          <a:prstGeom prst="rect">
            <a:avLst/>
          </a:prstGeom>
          <a:solidFill>
            <a:srgbClr val="479DB3"/>
          </a:solidFill>
          <a:ln>
            <a:noFill/>
          </a:ln>
        </p:spPr>
        <p:txBody>
          <a:bodyPr anchorCtr="0" anchor="t" bIns="29825" lIns="59675" rIns="59675" tIns="29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11004" y="8988865"/>
            <a:ext cx="1367984" cy="47408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9852877" y="8748493"/>
            <a:ext cx="3048394" cy="1008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 INITIATIVE OF</a:t>
            </a:r>
          </a:p>
        </p:txBody>
      </p:sp>
      <p:sp>
        <p:nvSpPr>
          <p:cNvPr id="18" name="Shape 18"/>
          <p:cNvSpPr/>
          <p:nvPr/>
        </p:nvSpPr>
        <p:spPr>
          <a:xfrm>
            <a:off x="520637" y="508168"/>
            <a:ext cx="8063515" cy="24137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DISCOVER THE OCEAN. UNDERSTAND THE PLANET.</a:t>
            </a:r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431541" y="963937"/>
            <a:ext cx="10404753" cy="1239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3E92A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5381" lvl="5" marL="42448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768" lvl="6" marL="848968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50" lvl="7" marL="1273451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8832" lvl="8" marL="1697932" marR="0" rtl="0" algn="ctr">
              <a:spcBef>
                <a:spcPts val="0"/>
              </a:spcBef>
              <a:spcAft>
                <a:spcPts val="0"/>
              </a:spcAft>
              <a:buNone/>
              <a:defRPr b="0" i="0" sz="7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31541" y="1137450"/>
            <a:ext cx="10404753" cy="1239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Ocean Networks Canada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Seatel 9711-88 Satellite System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702129" y="2408800"/>
            <a:ext cx="11031244" cy="6211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9794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sz="3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92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at_1.jpg"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201" y="2715199"/>
            <a:ext cx="8754800" cy="582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31541" y="1159880"/>
            <a:ext cx="10404753" cy="1239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Seatel 9711-88 VSAT Specifications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1430100" y="2731350"/>
            <a:ext cx="10143000" cy="50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-US" sz="2500"/>
              <a:t>2.4m Dish</a:t>
            </a: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-US" sz="2500"/>
              <a:t>3.66m Radome</a:t>
            </a: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500"/>
              <a:t>3-axis: azimuth, elevation, and cross level</a:t>
            </a: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500"/>
              <a:t>1U rackmount Media Xchange Point (MXP) controller</a:t>
            </a: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500"/>
              <a:t>120VAC Dish Power / 240VAC Air Conditioner Power</a:t>
            </a: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500"/>
              <a:t>Weight = 430Kg (950lbs) (Radome/Dish/Pedestal)</a:t>
            </a: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500"/>
              <a:t>Transmit/Receive - LMR400 coaxial cable ­ </a:t>
            </a: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500"/>
              <a:t>Seamless software transition from C band to Ku-band feeds</a:t>
            </a: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500"/>
              <a:t>ONC received first model of this system in 2014.</a:t>
            </a:r>
          </a:p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31541" y="1388480"/>
            <a:ext cx="10404753" cy="1239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Seatel 9711-88 Diagram</a:t>
            </a:r>
          </a:p>
        </p:txBody>
      </p:sp>
      <p:pic>
        <p:nvPicPr>
          <p:cNvPr descr="Sat_3.jpg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25" y="2627725"/>
            <a:ext cx="6831125" cy="59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31541" y="1159880"/>
            <a:ext cx="10404753" cy="1239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Verizon iDirect Satellite Service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1164025" y="2330337"/>
            <a:ext cx="10463400" cy="50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-US" sz="2500"/>
              <a:t>IP based satellite communication system</a:t>
            </a: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500"/>
              <a:t>Base Rate/Year: </a:t>
            </a:r>
            <a:r>
              <a:rPr b="1" lang="en-US" sz="2500"/>
              <a:t>$2250.00</a:t>
            </a:r>
            <a:r>
              <a:rPr lang="en-US" sz="2500"/>
              <a:t> USD (3000.00 CAD) Annually</a:t>
            </a: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500"/>
              <a:t>Upgraded bandwidth Rate/Month: </a:t>
            </a:r>
            <a:r>
              <a:rPr b="1" lang="en-US" sz="2500"/>
              <a:t>$2374.00</a:t>
            </a:r>
            <a:r>
              <a:rPr lang="en-US" sz="2500"/>
              <a:t> USD ($3120.00 CAD)</a:t>
            </a:r>
          </a:p>
          <a:p>
            <a:pPr indent="-3873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500"/>
              <a:t>Shore to ship (Internet) = 2 mbps (megabits per second)</a:t>
            </a:r>
          </a:p>
          <a:p>
            <a:pPr indent="-3873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 sz="2500"/>
              <a:t>Normal browsing internet speed</a:t>
            </a:r>
          </a:p>
          <a:p>
            <a:pPr indent="-3873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500"/>
              <a:t>Ship to shore = 3 mbps (megabits per second)</a:t>
            </a:r>
          </a:p>
          <a:p>
            <a:pPr indent="-3873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 sz="2500"/>
              <a:t>Supplies one high definition video stream to shore or two lower resolution video streams</a:t>
            </a: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500"/>
              <a:t>X7 iDirect Modem (x2) = $2378.00 USD (Already purchased)</a:t>
            </a:r>
          </a:p>
        </p:txBody>
      </p:sp>
      <p:pic>
        <p:nvPicPr>
          <p:cNvPr descr="Sat_4.jpg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900" y="7857925"/>
            <a:ext cx="409575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31541" y="1388480"/>
            <a:ext cx="10404753" cy="1239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Seatel Maintenance 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35700" y="2797696"/>
            <a:ext cx="10463400" cy="3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-US" sz="2500"/>
              <a:t>ONC has put on roughly 3 months of usage with the Seatel 9711-88 satellite system over a 2 year period.</a:t>
            </a: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500"/>
              <a:t>Currently there has not been any incurred maintenance costs to date.</a:t>
            </a: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500"/>
              <a:t>Spares kit has been purchased = $43860.00 (USD)</a:t>
            </a:r>
          </a:p>
          <a:p>
            <a:pPr indent="-387350" lvl="1" marL="914400" marR="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500"/>
              <a:t>Spares kit includes:</a:t>
            </a:r>
          </a:p>
          <a:p>
            <a:pPr indent="-387350" lvl="2" marL="1371600" marR="0" rtl="0" algn="l">
              <a:spcBef>
                <a:spcPts val="0"/>
              </a:spcBef>
              <a:spcAft>
                <a:spcPts val="0"/>
              </a:spcAft>
              <a:buSzPct val="100000"/>
              <a:buAutoNum type="romanLcPeriod"/>
            </a:pPr>
            <a:r>
              <a:rPr lang="en-US" sz="2500"/>
              <a:t>Comtech SSPA: $33150.00 (USD)</a:t>
            </a:r>
          </a:p>
          <a:p>
            <a:pPr indent="-387350" lvl="2" marL="1371600" marR="0" rtl="0" algn="l">
              <a:spcBef>
                <a:spcPts val="0"/>
              </a:spcBef>
              <a:spcAft>
                <a:spcPts val="0"/>
              </a:spcAft>
              <a:buSzPct val="100000"/>
              <a:buAutoNum type="romanLcPeriod"/>
            </a:pPr>
            <a:r>
              <a:rPr lang="en-US" sz="2500"/>
              <a:t>Replacement motors for all axis: $9750.00</a:t>
            </a:r>
          </a:p>
          <a:p>
            <a:pPr indent="-387350" lvl="2" marL="1371600" marR="0" rtl="0" algn="l">
              <a:spcBef>
                <a:spcPts val="0"/>
              </a:spcBef>
              <a:spcAft>
                <a:spcPts val="0"/>
              </a:spcAft>
              <a:buSzPct val="100000"/>
              <a:buAutoNum type="romanLcPeriod"/>
            </a:pPr>
            <a:r>
              <a:rPr lang="en-US" sz="2500"/>
              <a:t>Quad low-noise block downconverter (LNB): $960.00 (USD)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31541" y="963937"/>
            <a:ext cx="10404900" cy="1239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ONC Container Mount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35700" y="2797692"/>
            <a:ext cx="104634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-US" sz="2500"/>
              <a:t>Mounts directly on top of a double 40ft container stack</a:t>
            </a: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500"/>
              <a:t>Weight: 3800 lbs</a:t>
            </a: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500"/>
              <a:t>Cost: $4500 CAD</a:t>
            </a:r>
          </a:p>
          <a:p>
            <a:pPr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descr="SAT_RACK_ASM_FrameV3 No Radome.jpeg" id="92" name="Shape 92"/>
          <p:cNvPicPr preferRelativeResize="0"/>
          <p:nvPr/>
        </p:nvPicPr>
        <p:blipFill rotWithShape="1">
          <a:blip r:embed="rId3">
            <a:alphaModFix/>
          </a:blip>
          <a:srcRect b="13013" l="12445" r="12219" t="15049"/>
          <a:stretch/>
        </p:blipFill>
        <p:spPr>
          <a:xfrm>
            <a:off x="896025" y="4167274"/>
            <a:ext cx="8249175" cy="50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850" y="1398850"/>
            <a:ext cx="9756751" cy="64808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384025" y="7964700"/>
            <a:ext cx="49209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http://www.idirect.net/Products/iDirect-Evolution.aspx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84025" y="8547900"/>
            <a:ext cx="8078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http://www.cobham.com/communications-and-connectivity/satcom/satellite-communication-at-sea/c-band-maritime-vsat/sea-tel-9711-ima-with-cku-switchable-feeds/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NCppt_science">
  <a:themeElements>
    <a:clrScheme name="Custom 1">
      <a:dk1>
        <a:srgbClr val="000000"/>
      </a:dk1>
      <a:lt1>
        <a:srgbClr val="FFFFFF"/>
      </a:lt1>
      <a:dk2>
        <a:srgbClr val="27163E"/>
      </a:dk2>
      <a:lt2>
        <a:srgbClr val="9686AF"/>
      </a:lt2>
      <a:accent1>
        <a:srgbClr val="949CAB"/>
      </a:accent1>
      <a:accent2>
        <a:srgbClr val="D8D8D8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5585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